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</p:sldMasterIdLst>
  <p:notesMasterIdLst>
    <p:notesMasterId r:id="rId15"/>
  </p:notesMasterIdLst>
  <p:handoutMasterIdLst>
    <p:handoutMasterId r:id="rId16"/>
  </p:handoutMasterIdLst>
  <p:sldIdLst>
    <p:sldId id="266" r:id="rId3"/>
    <p:sldId id="261" r:id="rId4"/>
    <p:sldId id="262" r:id="rId5"/>
    <p:sldId id="263" r:id="rId6"/>
    <p:sldId id="257" r:id="rId7"/>
    <p:sldId id="490" r:id="rId8"/>
    <p:sldId id="259" r:id="rId9"/>
    <p:sldId id="260" r:id="rId10"/>
    <p:sldId id="258" r:id="rId11"/>
    <p:sldId id="491" r:id="rId12"/>
    <p:sldId id="492" r:id="rId13"/>
    <p:sldId id="264" r:id="rId14"/>
  </p:sldIdLst>
  <p:sldSz cx="9144000" cy="6858000" type="screen4x3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5E3F87-7106-C545-82B6-DEBD3E767650}" name="Alan Grant" initials="AG" userId="ff0ab1f5a8a60b2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2DB"/>
    <a:srgbClr val="4C9FC2"/>
    <a:srgbClr val="182C58"/>
    <a:srgbClr val="5EA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70BC2-7C94-444A-BDF7-684DDE53F9DD}" v="50" dt="2025-10-02T09:45:58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Objects="1">
      <p:cViewPr varScale="1">
        <p:scale>
          <a:sx n="78" d="100"/>
          <a:sy n="78" d="100"/>
        </p:scale>
        <p:origin x="16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125" d="100"/>
          <a:sy n="125" d="100"/>
        </p:scale>
        <p:origin x="-3960" y="-112"/>
      </p:cViewPr>
      <p:guideLst>
        <p:guide orient="horz" pos="293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4C5DD-228D-5540-A73B-429B519732CB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C61F5-5F4C-4342-8B6D-A05ECAD62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21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922DE-DCF6-264F-93F1-6291CBBEB249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E5590-7212-2041-9FC2-013B21A93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94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Z BRIDGE_logo1_tagline_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10400" y="304799"/>
            <a:ext cx="1854708" cy="1324543"/>
          </a:xfrm>
          <a:prstGeom prst="rect">
            <a:avLst/>
          </a:prstGeom>
        </p:spPr>
      </p:pic>
      <p:pic>
        <p:nvPicPr>
          <p:cNvPr id="6" name="Picture 5" descr="Untitled-4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179512" y="2741135"/>
            <a:ext cx="82809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rgbClr val="56B2DB"/>
                </a:solidFill>
                <a:latin typeface="+mj-lt"/>
              </a:rPr>
              <a:t>Splinters and Roman </a:t>
            </a:r>
            <a:r>
              <a:rPr lang="en-NZ" sz="4000" b="1" dirty="0" err="1">
                <a:solidFill>
                  <a:srgbClr val="56B2DB"/>
                </a:solidFill>
                <a:latin typeface="+mj-lt"/>
              </a:rPr>
              <a:t>Keycard</a:t>
            </a:r>
            <a:r>
              <a:rPr lang="en-NZ" sz="4000" b="1" dirty="0">
                <a:solidFill>
                  <a:srgbClr val="56B2DB"/>
                </a:solidFill>
                <a:latin typeface="+mj-lt"/>
              </a:rPr>
              <a:t> Blackwood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6" name="Picture 5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41036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3648" y="548680"/>
            <a:ext cx="6477000" cy="1320799"/>
          </a:xfrm>
          <a:prstGeom prst="rect">
            <a:avLst/>
          </a:prstGeom>
        </p:spPr>
        <p:txBody>
          <a:bodyPr vert="horz"/>
          <a:lstStyle>
            <a:lvl1pPr algn="ctr">
              <a:defRPr sz="4000" b="1">
                <a:solidFill>
                  <a:srgbClr val="56B2DB"/>
                </a:solidFill>
                <a:latin typeface="Big Shoulders Display Bold"/>
                <a:cs typeface="Big Shoulders Display Bold"/>
              </a:defRPr>
            </a:lvl1pPr>
          </a:lstStyle>
          <a:p>
            <a:r>
              <a:rPr lang="en-US" dirty="0"/>
              <a:t>Splinters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" y="1981200"/>
            <a:ext cx="8636508" cy="4272388"/>
          </a:xfrm>
          <a:prstGeom prst="rect">
            <a:avLst/>
          </a:prstGeom>
        </p:spPr>
        <p:txBody>
          <a:bodyPr vert="horz"/>
          <a:lstStyle>
            <a:lvl1pPr marL="0" indent="0" algn="l">
              <a:buFont typeface="Arial" panose="020B0604020202020204" pitchFamily="34" charset="0"/>
              <a:buNone/>
              <a:defRPr sz="2400" baseline="0">
                <a:solidFill>
                  <a:schemeClr val="tx1"/>
                </a:solidFill>
                <a:latin typeface="+mn-lt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 double jump in a new suit is always a splinter </a:t>
            </a:r>
            <a:r>
              <a:rPr lang="en-US" dirty="0" err="1"/>
              <a:t>eg</a:t>
            </a:r>
            <a:r>
              <a:rPr lang="en-US" dirty="0"/>
              <a:t>. 1s – 4c</a:t>
            </a:r>
          </a:p>
          <a:p>
            <a:r>
              <a:rPr lang="en-US" dirty="0"/>
              <a:t>Either of the partnership can use a splinter </a:t>
            </a:r>
            <a:r>
              <a:rPr lang="en-US" dirty="0" err="1"/>
              <a:t>eg</a:t>
            </a:r>
            <a:r>
              <a:rPr lang="en-US" dirty="0"/>
              <a:t>: 1h – 1s             </a:t>
            </a:r>
          </a:p>
          <a:p>
            <a:r>
              <a:rPr lang="en-US" dirty="0"/>
              <a:t>                                                                           4d</a:t>
            </a:r>
          </a:p>
          <a:p>
            <a:r>
              <a:rPr lang="en-US" dirty="0"/>
              <a:t>A splinter shows	- a fit for partner’s suit</a:t>
            </a:r>
          </a:p>
          <a:p>
            <a:r>
              <a:rPr lang="en-US" dirty="0"/>
              <a:t>                           	- a singleton or void in the bid suit</a:t>
            </a:r>
          </a:p>
          <a:p>
            <a:r>
              <a:rPr lang="en-US" dirty="0"/>
              <a:t>					- at least game values and interest in a slam</a:t>
            </a:r>
          </a:p>
          <a:p>
            <a:r>
              <a:rPr lang="en-US" dirty="0"/>
              <a:t>Other examples</a:t>
            </a:r>
          </a:p>
          <a:p>
            <a:r>
              <a:rPr lang="en-US" dirty="0"/>
              <a:t>1d – 3h			1h – 3s		1d – 1s		1c – 1h</a:t>
            </a:r>
          </a:p>
          <a:p>
            <a:r>
              <a:rPr lang="en-US" dirty="0"/>
              <a:t>									4c				3s</a:t>
            </a:r>
          </a:p>
        </p:txBody>
      </p:sp>
      <p:pic>
        <p:nvPicPr>
          <p:cNvPr id="6" name="Picture 5" descr="Untitled-4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30072" y="512692"/>
            <a:ext cx="6477000" cy="864096"/>
          </a:xfrm>
          <a:prstGeom prst="rect">
            <a:avLst/>
          </a:prstGeom>
        </p:spPr>
        <p:txBody>
          <a:bodyPr vert="horz"/>
          <a:lstStyle>
            <a:lvl1pPr algn="ctr">
              <a:defRPr sz="4000" b="1">
                <a:solidFill>
                  <a:srgbClr val="56B2DB"/>
                </a:solidFill>
                <a:latin typeface="+mn-lt"/>
                <a:cs typeface="Big Shoulders Display Bold"/>
              </a:defRPr>
            </a:lvl1pPr>
          </a:lstStyle>
          <a:p>
            <a:r>
              <a:rPr lang="en-US" dirty="0"/>
              <a:t>Splinters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118" y="1417482"/>
            <a:ext cx="8994908" cy="4272388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aseline="0">
                <a:solidFill>
                  <a:schemeClr val="tx1"/>
                </a:solidFill>
                <a:latin typeface="+mn-lt"/>
                <a:cs typeface="Bahnschrift SemiBold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However, if a new suit at the 2-level would be natural and forcing (such as a reverse bid) then a single jump is a splinter</a:t>
            </a:r>
          </a:p>
          <a:p>
            <a:r>
              <a:rPr lang="en-US" dirty="0"/>
              <a:t>1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US" dirty="0"/>
              <a:t> – 2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US" dirty="0"/>
              <a:t>						</a:t>
            </a:r>
          </a:p>
          <a:p>
            <a:r>
              <a:rPr lang="en-US" dirty="0"/>
              <a:t>3</a:t>
            </a:r>
            <a:r>
              <a:rPr lang="en-NZ" sz="3200" dirty="0">
                <a:sym typeface="Symbol"/>
              </a:rPr>
              <a:t> </a:t>
            </a:r>
            <a:r>
              <a:rPr lang="en-US" dirty="0"/>
              <a:t>	….(2</a:t>
            </a:r>
            <a:r>
              <a:rPr lang="en-NZ" sz="3200" dirty="0">
                <a:sym typeface="Symbol"/>
              </a:rPr>
              <a:t></a:t>
            </a:r>
            <a:r>
              <a:rPr lang="en-US" dirty="0"/>
              <a:t> would be natural, GF reverse after a 2-level response)</a:t>
            </a:r>
          </a:p>
          <a:p>
            <a:r>
              <a:rPr lang="en-US" dirty="0"/>
              <a:t>1</a:t>
            </a:r>
            <a:r>
              <a:rPr lang="en-NZ" sz="3200" dirty="0">
                <a:sym typeface="Symbol"/>
              </a:rPr>
              <a:t></a:t>
            </a:r>
            <a:r>
              <a:rPr lang="en-US" dirty="0"/>
              <a:t> – 2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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4</a:t>
            </a:r>
            <a:r>
              <a:rPr lang="en-NZ" sz="3200" dirty="0">
                <a:sym typeface="Symbol"/>
              </a:rPr>
              <a:t></a:t>
            </a:r>
            <a:r>
              <a:rPr lang="en-US" dirty="0"/>
              <a:t>	(3</a:t>
            </a:r>
            <a:r>
              <a:rPr lang="en-NZ" sz="3200" dirty="0">
                <a:sym typeface="Symbol"/>
              </a:rPr>
              <a:t></a:t>
            </a:r>
            <a:r>
              <a:rPr lang="en-US" dirty="0"/>
              <a:t> would be natural, GF)</a:t>
            </a:r>
          </a:p>
          <a:p>
            <a:r>
              <a:rPr lang="en-US" dirty="0"/>
              <a:t>1h – 1</a:t>
            </a:r>
            <a:r>
              <a:rPr lang="en-NZ" sz="3200" dirty="0">
                <a:sym typeface="Symbol"/>
              </a:rPr>
              <a:t> </a:t>
            </a:r>
          </a:p>
          <a:p>
            <a:r>
              <a:rPr lang="en-US" dirty="0"/>
              <a:t>2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US" dirty="0"/>
              <a:t> – 4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US" dirty="0"/>
              <a:t> ….(3</a:t>
            </a:r>
            <a:r>
              <a:rPr lang="en-NZ" sz="32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US" dirty="0"/>
              <a:t> would be natural, GF)</a:t>
            </a:r>
          </a:p>
          <a:p>
            <a:endParaRPr lang="en-US" dirty="0"/>
          </a:p>
        </p:txBody>
      </p:sp>
      <p:pic>
        <p:nvPicPr>
          <p:cNvPr id="6" name="Picture 5" descr="Untitled-4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253588"/>
            <a:ext cx="9144000" cy="60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53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129"/>
          <a:stretch/>
        </p:blipFill>
        <p:spPr>
          <a:xfrm>
            <a:off x="0" y="6237970"/>
            <a:ext cx="9144000" cy="6018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93" y="238590"/>
            <a:ext cx="1908815" cy="618660"/>
          </a:xfrm>
          <a:prstGeom prst="rect">
            <a:avLst/>
          </a:prstGeom>
        </p:spPr>
      </p:pic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31185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52381">
              <a:schemeClr val="bg1">
                <a:alpha val="37000"/>
              </a:schemeClr>
            </a:gs>
            <a:gs pos="66667">
              <a:schemeClr val="accent6">
                <a:lumMod val="20000"/>
                <a:lumOff val="80000"/>
                <a:alpha val="2000"/>
              </a:schemeClr>
            </a:gs>
            <a:gs pos="85000">
              <a:schemeClr val="accent6">
                <a:lumMod val="40000"/>
                <a:lumOff val="60000"/>
                <a:alpha val="64000"/>
              </a:schemeClr>
            </a:gs>
            <a:gs pos="94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59145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201810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 algn="ctr">
              <a:defRPr sz="45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8189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9" name="Picture 8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9036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88611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0F40268-64D2-4B9E-B39D-47D316979B5F}" type="datetimeFigureOut">
              <a:rPr lang="en-US" smtClean="0"/>
              <a:pPr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04BD28C-DFAA-410C-AD7A-9F6C81DC4F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262256"/>
            <a:ext cx="9162703" cy="601885"/>
            <a:chOff x="0" y="6262255"/>
            <a:chExt cx="12216937" cy="601885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3129"/>
            <a:stretch/>
          </p:blipFill>
          <p:spPr>
            <a:xfrm>
              <a:off x="0" y="6262255"/>
              <a:ext cx="12192000" cy="601885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136" t="90126" r="2523"/>
            <a:stretch/>
          </p:blipFill>
          <p:spPr>
            <a:xfrm>
              <a:off x="11809612" y="6737350"/>
              <a:ext cx="407325" cy="126790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048" y="6619281"/>
            <a:ext cx="554189" cy="206864"/>
          </a:xfrm>
          <a:prstGeom prst="rect">
            <a:avLst/>
          </a:prstGeom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7058892" y="6308148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EA5336E-1954-4E4D-BCA4-6310509CADC3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8224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52381">
              <a:schemeClr val="bg1"/>
            </a:gs>
            <a:gs pos="66667">
              <a:schemeClr val="accent6">
                <a:lumMod val="20000"/>
                <a:lumOff val="80000"/>
                <a:alpha val="43000"/>
              </a:schemeClr>
            </a:gs>
            <a:gs pos="81000">
              <a:schemeClr val="accent6">
                <a:lumMod val="40000"/>
                <a:lumOff val="60000"/>
                <a:alpha val="76000"/>
              </a:schemeClr>
            </a:gs>
            <a:gs pos="93000">
              <a:srgbClr val="213315">
                <a:alpha val="64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286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27A6E-9C6B-9640-BD51-8DB0DBCCE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600" y="2492896"/>
            <a:ext cx="7560840" cy="1944216"/>
          </a:xfrm>
        </p:spPr>
        <p:txBody>
          <a:bodyPr/>
          <a:lstStyle/>
          <a:p>
            <a:r>
              <a:rPr lang="en-US" sz="4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Roman Key Card Blackwood</a:t>
            </a:r>
            <a:br>
              <a:rPr lang="en-US" sz="48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4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and Splinter Bids</a:t>
            </a:r>
            <a:endParaRPr lang="en-NZ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933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9824FD7-4CB6-3641-861B-C40D08AD8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476672"/>
            <a:ext cx="8636508" cy="5776916"/>
          </a:xfrm>
        </p:spPr>
        <p:txBody>
          <a:bodyPr/>
          <a:lstStyle/>
          <a:p>
            <a:endParaRPr lang="en-NZ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1B816A6-6309-0C27-2BEC-C6227BC05D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232555"/>
              </p:ext>
            </p:extLst>
          </p:nvPr>
        </p:nvGraphicFramePr>
        <p:xfrm>
          <a:off x="228600" y="476672"/>
          <a:ext cx="8636508" cy="590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543647" imgH="5829300" progId="Acrobat.Document.DC">
                  <p:embed/>
                </p:oleObj>
              </mc:Choice>
              <mc:Fallback>
                <p:oleObj name="Acrobat Document" r:id="rId2" imgW="7543647" imgH="582930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8600" y="476672"/>
                        <a:ext cx="8636508" cy="5904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1235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E53994E-BBC7-9C57-52E7-365CDECAB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624"/>
            <a:ext cx="9144000" cy="6208964"/>
          </a:xfrm>
        </p:spPr>
        <p:txBody>
          <a:bodyPr/>
          <a:lstStyle/>
          <a:p>
            <a:endParaRPr lang="en-NZ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300A244-D875-AFBF-7C96-B65A6A0836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030640"/>
              </p:ext>
            </p:extLst>
          </p:nvPr>
        </p:nvGraphicFramePr>
        <p:xfrm>
          <a:off x="0" y="44624"/>
          <a:ext cx="9144000" cy="6208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7543647" imgH="5829300" progId="Acrobat.Document.DC">
                  <p:embed/>
                </p:oleObj>
              </mc:Choice>
              <mc:Fallback>
                <p:oleObj name="Acrobat Document" r:id="rId2" imgW="7543647" imgH="582930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44624"/>
                        <a:ext cx="9144000" cy="62089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6504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506" y="977053"/>
            <a:ext cx="6005080" cy="24919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1574" y="159063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Example Auctions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557" y="3645024"/>
            <a:ext cx="5966977" cy="2514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5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116632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Roman Key Card Blackwood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1196753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b="1" dirty="0"/>
              <a:t>RKCB</a:t>
            </a:r>
            <a:r>
              <a:rPr lang="en-NZ" sz="2800" dirty="0"/>
              <a:t> </a:t>
            </a:r>
            <a:r>
              <a:rPr lang="en-NZ" sz="2800" b="1" dirty="0"/>
              <a:t>– 4NT</a:t>
            </a:r>
            <a:r>
              <a:rPr lang="en-NZ" sz="2800" dirty="0"/>
              <a:t>, asks for the number of Key Cards.</a:t>
            </a:r>
          </a:p>
          <a:p>
            <a:r>
              <a:rPr lang="en-NZ" sz="2800" dirty="0"/>
              <a:t>	There are </a:t>
            </a:r>
            <a:r>
              <a:rPr lang="en-NZ" sz="2800" b="1" dirty="0"/>
              <a:t>5 Key Cards </a:t>
            </a:r>
            <a:r>
              <a:rPr lang="en-NZ" sz="2800" dirty="0"/>
              <a:t>– </a:t>
            </a:r>
            <a:r>
              <a:rPr lang="en-NZ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 aces plus the King of trumps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You can also find out about the </a:t>
            </a:r>
            <a:r>
              <a:rPr lang="en-NZ" sz="2800" b="1" dirty="0"/>
              <a:t>Queen of trumps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If trumps have not been agreed, RKCB is asking with the </a:t>
            </a:r>
            <a:r>
              <a:rPr lang="en-NZ" sz="2800" b="1" dirty="0"/>
              <a:t>last bid suit set as trumps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4</a:t>
            </a:r>
            <a:r>
              <a:rPr lang="en-NZ" sz="2800" dirty="0">
                <a:sym typeface="Symbol"/>
              </a:rPr>
              <a:t> </a:t>
            </a:r>
          </a:p>
          <a:p>
            <a:r>
              <a:rPr lang="en-NZ" sz="2800" dirty="0"/>
              <a:t>	4NT = </a:t>
            </a:r>
            <a:r>
              <a:rPr lang="en-NZ" sz="2800" b="1" dirty="0"/>
              <a:t>RKCB in hearts</a:t>
            </a:r>
            <a:r>
              <a:rPr lang="en-NZ" sz="2800" dirty="0"/>
              <a:t>, the splinter agrees a heart fit 	(explained later)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2800" dirty="0"/>
              <a:t>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1</a:t>
            </a:r>
            <a:r>
              <a:rPr lang="en-NZ" sz="2800" dirty="0">
                <a:sym typeface="Symbol"/>
              </a:rPr>
              <a:t> </a:t>
            </a:r>
          </a:p>
          <a:p>
            <a:r>
              <a:rPr lang="en-NZ" sz="2800" dirty="0"/>
              <a:t>	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/>
              <a:t> – 4NT is </a:t>
            </a:r>
            <a:r>
              <a:rPr lang="en-NZ" sz="2800" b="1" dirty="0"/>
              <a:t>RKCB in diamonds</a:t>
            </a:r>
            <a:r>
              <a:rPr lang="en-NZ" sz="2800" dirty="0"/>
              <a:t>, the last bid suit</a:t>
            </a:r>
          </a:p>
        </p:txBody>
      </p:sp>
    </p:spTree>
    <p:extLst>
      <p:ext uri="{BB962C8B-B14F-4D97-AF65-F5344CB8AC3E}">
        <p14:creationId xmlns:p14="http://schemas.microsoft.com/office/powerpoint/2010/main" val="53398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39676" y="332656"/>
            <a:ext cx="7584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sz="4000" b="1" dirty="0">
                <a:solidFill>
                  <a:srgbClr val="0070C0"/>
                </a:solidFill>
              </a:rPr>
              <a:t>Roman Key Card Blackwood (1430)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3568" y="1124744"/>
            <a:ext cx="823731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/>
              <a:t>Responses:</a:t>
            </a:r>
          </a:p>
          <a:p>
            <a:r>
              <a:rPr lang="en-NZ" sz="2800" dirty="0"/>
              <a:t>5</a:t>
            </a:r>
            <a:r>
              <a:rPr lang="en-NZ" sz="2800" dirty="0">
                <a:sym typeface="Symbol"/>
              </a:rPr>
              <a:t> </a:t>
            </a:r>
            <a:r>
              <a:rPr lang="en-NZ" sz="2800" dirty="0"/>
              <a:t>	=	1 or 4 </a:t>
            </a:r>
            <a:r>
              <a:rPr lang="en-NZ" sz="2800" dirty="0" err="1"/>
              <a:t>keycards</a:t>
            </a:r>
            <a:endParaRPr lang="en-NZ" sz="2800" dirty="0"/>
          </a:p>
          <a:p>
            <a:r>
              <a:rPr lang="en-NZ" sz="2800" dirty="0"/>
              <a:t>5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NZ" sz="2800" dirty="0"/>
              <a:t>	=	0 or 3 </a:t>
            </a:r>
            <a:r>
              <a:rPr lang="en-NZ" sz="2800" dirty="0" err="1"/>
              <a:t>keycards</a:t>
            </a:r>
            <a:endParaRPr lang="en-NZ" sz="2800" dirty="0"/>
          </a:p>
          <a:p>
            <a:r>
              <a:rPr lang="en-NZ" sz="2800" dirty="0"/>
              <a:t>5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2800" dirty="0"/>
              <a:t>	=	2 </a:t>
            </a:r>
            <a:r>
              <a:rPr lang="en-NZ" sz="2800" b="1" dirty="0"/>
              <a:t>without</a:t>
            </a:r>
            <a:r>
              <a:rPr lang="en-NZ" sz="2800" dirty="0"/>
              <a:t> the Q of trumps</a:t>
            </a:r>
          </a:p>
          <a:p>
            <a:r>
              <a:rPr lang="en-NZ" sz="2800" dirty="0"/>
              <a:t>5</a:t>
            </a:r>
            <a:r>
              <a:rPr lang="en-NZ" sz="2800" dirty="0">
                <a:sym typeface="Symbol"/>
              </a:rPr>
              <a:t> </a:t>
            </a:r>
            <a:r>
              <a:rPr lang="en-NZ" sz="2800" dirty="0"/>
              <a:t>	=	2 </a:t>
            </a:r>
            <a:r>
              <a:rPr lang="en-NZ" sz="2800" b="1" dirty="0"/>
              <a:t>with</a:t>
            </a:r>
            <a:r>
              <a:rPr lang="en-NZ" sz="2800" dirty="0"/>
              <a:t> the Q of trumps</a:t>
            </a:r>
          </a:p>
          <a:p>
            <a:r>
              <a:rPr lang="en-NZ" sz="2800" dirty="0"/>
              <a:t>After 5</a:t>
            </a:r>
            <a:r>
              <a:rPr lang="en-NZ" sz="2800" dirty="0">
                <a:sym typeface="Symbol"/>
              </a:rPr>
              <a:t> or </a:t>
            </a:r>
            <a:r>
              <a:rPr lang="en-NZ" sz="2800" dirty="0"/>
              <a:t>5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NZ" sz="2800" dirty="0">
                <a:sym typeface="Symbol"/>
              </a:rPr>
              <a:t>response, the </a:t>
            </a:r>
            <a:r>
              <a:rPr lang="en-NZ" sz="2800" b="1" dirty="0">
                <a:sym typeface="Symbol"/>
              </a:rPr>
              <a:t>next suit up </a:t>
            </a:r>
            <a:r>
              <a:rPr lang="en-NZ" sz="2800" dirty="0">
                <a:sym typeface="Symbol"/>
              </a:rPr>
              <a:t>(as long as it is NOT the trump suit) </a:t>
            </a:r>
            <a:r>
              <a:rPr lang="en-NZ" sz="2800" b="1" dirty="0">
                <a:solidFill>
                  <a:srgbClr val="0070C0"/>
                </a:solidFill>
                <a:sym typeface="Symbol"/>
              </a:rPr>
              <a:t>asks for the Queen of trumps</a:t>
            </a:r>
          </a:p>
          <a:p>
            <a:r>
              <a:rPr lang="en-NZ" sz="2800" b="1" dirty="0">
                <a:sym typeface="Symbol"/>
              </a:rPr>
              <a:t>Responses:</a:t>
            </a:r>
          </a:p>
          <a:p>
            <a:r>
              <a:rPr lang="en-NZ" sz="2800" dirty="0">
                <a:sym typeface="Symbol"/>
              </a:rPr>
              <a:t>First step  	= no Q trumps</a:t>
            </a:r>
          </a:p>
          <a:p>
            <a:r>
              <a:rPr lang="en-NZ" sz="2800" dirty="0"/>
              <a:t>Second step = Q trumps, no outside Kings</a:t>
            </a:r>
          </a:p>
          <a:p>
            <a:r>
              <a:rPr lang="en-NZ" sz="2800" dirty="0"/>
              <a:t>Third step  	= Q trumps + 1 outside King ….</a:t>
            </a:r>
            <a:r>
              <a:rPr lang="en-NZ" sz="2800" dirty="0" err="1"/>
              <a:t>etc</a:t>
            </a:r>
            <a:endParaRPr lang="en-NZ" sz="2800" dirty="0"/>
          </a:p>
          <a:p>
            <a:endParaRPr lang="en-NZ" sz="2800" dirty="0"/>
          </a:p>
        </p:txBody>
      </p:sp>
    </p:spTree>
    <p:extLst>
      <p:ext uri="{BB962C8B-B14F-4D97-AF65-F5344CB8AC3E}">
        <p14:creationId xmlns:p14="http://schemas.microsoft.com/office/powerpoint/2010/main" val="218710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188640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000" b="1" dirty="0">
                <a:solidFill>
                  <a:srgbClr val="0070C0"/>
                </a:solidFill>
              </a:rPr>
              <a:t>Roman Key Card Blackwood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1124744"/>
            <a:ext cx="828092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/>
              <a:t>You are more likely to look for a slam after partner shows 1 </a:t>
            </a:r>
            <a:r>
              <a:rPr lang="en-NZ" sz="2400" dirty="0" err="1"/>
              <a:t>keycard</a:t>
            </a:r>
            <a:r>
              <a:rPr lang="en-NZ" sz="2400" dirty="0"/>
              <a:t> rather than none, so the </a:t>
            </a:r>
            <a:r>
              <a:rPr lang="en-NZ" sz="2400" b="1" dirty="0"/>
              <a:t>5</a:t>
            </a:r>
            <a:r>
              <a:rPr lang="en-NZ" sz="2400" b="1" dirty="0">
                <a:sym typeface="Symbol"/>
              </a:rPr>
              <a:t></a:t>
            </a:r>
            <a:r>
              <a:rPr lang="en-NZ" sz="2400" b="1" dirty="0"/>
              <a:t> response allows room to ask for the Q trumps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/>
              <a:t>Where the trump suit is a major you can stop at the 5-level if you are missing Q trumps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/>
              <a:t>If you </a:t>
            </a:r>
            <a:r>
              <a:rPr lang="en-NZ" sz="2400" b="1" dirty="0"/>
              <a:t>have all 5 keycards </a:t>
            </a:r>
            <a:r>
              <a:rPr lang="en-NZ" sz="2400" dirty="0"/>
              <a:t>and either you or partner </a:t>
            </a:r>
            <a:r>
              <a:rPr lang="en-NZ" sz="2400" b="1" dirty="0"/>
              <a:t>have the Q trumps (or there is a 10+ fit)</a:t>
            </a:r>
            <a:r>
              <a:rPr lang="en-NZ" sz="2400" dirty="0"/>
              <a:t> then </a:t>
            </a:r>
            <a:r>
              <a:rPr lang="en-NZ" sz="2400" b="1" dirty="0">
                <a:solidFill>
                  <a:srgbClr val="0070C0"/>
                </a:solidFill>
              </a:rPr>
              <a:t>5NT asks for outside Kings</a:t>
            </a:r>
            <a:r>
              <a:rPr lang="en-NZ" sz="2400" dirty="0"/>
              <a:t>, looking for a grand slam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Responses:</a:t>
            </a:r>
          </a:p>
          <a:p>
            <a:r>
              <a:rPr lang="en-NZ" sz="2400" dirty="0"/>
              <a:t>		6</a:t>
            </a:r>
            <a:r>
              <a:rPr lang="en-NZ" sz="2400" dirty="0">
                <a:sym typeface="Symbol"/>
              </a:rPr>
              <a:t> </a:t>
            </a:r>
            <a:r>
              <a:rPr lang="en-NZ" sz="2400" dirty="0"/>
              <a:t>	=	0 outside kings</a:t>
            </a:r>
          </a:p>
          <a:p>
            <a:r>
              <a:rPr lang="en-NZ" sz="2400" dirty="0"/>
              <a:t>		6</a:t>
            </a:r>
            <a:r>
              <a:rPr lang="en-NZ" sz="24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NZ" sz="2400" dirty="0"/>
              <a:t>	=	1</a:t>
            </a:r>
          </a:p>
          <a:p>
            <a:r>
              <a:rPr lang="en-NZ" sz="2400" dirty="0"/>
              <a:t>		6</a:t>
            </a:r>
            <a:r>
              <a:rPr lang="en-NZ" sz="24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2400" dirty="0"/>
              <a:t>	=	2</a:t>
            </a:r>
          </a:p>
          <a:p>
            <a:r>
              <a:rPr lang="en-NZ" sz="2400" dirty="0"/>
              <a:t>		6</a:t>
            </a:r>
            <a:r>
              <a:rPr lang="en-NZ" sz="2400" dirty="0">
                <a:sym typeface="Symbol"/>
              </a:rPr>
              <a:t> </a:t>
            </a:r>
            <a:r>
              <a:rPr lang="en-NZ" sz="2400" dirty="0"/>
              <a:t>	=	3</a:t>
            </a:r>
          </a:p>
        </p:txBody>
      </p:sp>
    </p:spTree>
    <p:extLst>
      <p:ext uri="{BB962C8B-B14F-4D97-AF65-F5344CB8AC3E}">
        <p14:creationId xmlns:p14="http://schemas.microsoft.com/office/powerpoint/2010/main" val="29102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2498" y="332656"/>
            <a:ext cx="6408712" cy="864096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+mn-lt"/>
              </a:rPr>
              <a:t>Splinters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764" y="1412776"/>
            <a:ext cx="8735888" cy="4680520"/>
          </a:xfrm>
        </p:spPr>
        <p:txBody>
          <a:bodyPr/>
          <a:lstStyle/>
          <a:p>
            <a:r>
              <a:rPr lang="en-US" sz="2800" dirty="0"/>
              <a:t>A </a:t>
            </a:r>
            <a:r>
              <a:rPr lang="en-US" sz="2800" b="1" dirty="0">
                <a:solidFill>
                  <a:srgbClr val="0070C0"/>
                </a:solidFill>
              </a:rPr>
              <a:t>double jump in a new suit </a:t>
            </a:r>
            <a:r>
              <a:rPr lang="en-US" sz="2800" dirty="0"/>
              <a:t>is always a splinter and either of the partnership can use a splinter </a:t>
            </a:r>
          </a:p>
          <a:p>
            <a:r>
              <a:rPr lang="en-US" sz="2800" dirty="0" err="1"/>
              <a:t>Eg</a:t>
            </a:r>
            <a:r>
              <a:rPr lang="en-US" sz="2800" dirty="0"/>
              <a:t>: a)1</a:t>
            </a:r>
            <a:r>
              <a:rPr lang="en-NZ" sz="2800" dirty="0">
                <a:sym typeface="Symbol"/>
              </a:rPr>
              <a:t></a:t>
            </a:r>
            <a:r>
              <a:rPr lang="en-US" sz="2800" dirty="0"/>
              <a:t> – 4</a:t>
            </a:r>
            <a:r>
              <a:rPr lang="en-NZ" sz="2800" dirty="0">
                <a:sym typeface="Symbol"/>
              </a:rPr>
              <a:t> </a:t>
            </a:r>
            <a:r>
              <a:rPr lang="en-US" sz="2800" dirty="0"/>
              <a:t>	b)1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US" sz="2800" dirty="0"/>
              <a:t> – 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		</a:t>
            </a:r>
            <a:r>
              <a:rPr lang="en-NZ" sz="2800" dirty="0">
                <a:sym typeface="Symbol"/>
              </a:rPr>
              <a:t>c)</a:t>
            </a:r>
            <a:r>
              <a:rPr lang="en-US" sz="2800" dirty="0"/>
              <a:t>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US" sz="2800" dirty="0"/>
              <a:t> – 1</a:t>
            </a:r>
            <a:r>
              <a:rPr lang="en-NZ" sz="2800" dirty="0">
                <a:sym typeface="Symbol"/>
              </a:rPr>
              <a:t></a:t>
            </a:r>
            <a:r>
              <a:rPr lang="en-US" sz="2800" dirty="0"/>
              <a:t> 		d)1</a:t>
            </a:r>
            <a:r>
              <a:rPr lang="en-NZ" sz="2800" dirty="0">
                <a:sym typeface="Symbol"/>
              </a:rPr>
              <a:t></a:t>
            </a:r>
            <a:r>
              <a:rPr lang="en-US" sz="2800" dirty="0"/>
              <a:t> – 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US" sz="2800" dirty="0"/>
              <a:t>										   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US" sz="2800" dirty="0"/>
              <a:t>				    3</a:t>
            </a:r>
            <a:r>
              <a:rPr lang="en-NZ" sz="2800" dirty="0">
                <a:sym typeface="Symbol"/>
              </a:rPr>
              <a:t> </a:t>
            </a:r>
          </a:p>
          <a:p>
            <a:endParaRPr lang="en-US" sz="2800" dirty="0"/>
          </a:p>
          <a:p>
            <a:r>
              <a:rPr lang="en-US" sz="2800" b="1" dirty="0"/>
              <a:t>A splinter shows: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fit for partner’s suit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 singleton or void in the bid suit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at least game values and interest in a slam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E0A1-24F2-2FEE-71DE-A6910ACB3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>
            <a:extLst>
              <a:ext uri="{FF2B5EF4-FFF2-40B4-BE49-F238E27FC236}">
                <a16:creationId xmlns:a16="http://schemas.microsoft.com/office/drawing/2014/main" id="{1969FDFF-8EE9-4DF1-5C19-21F2BD26A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410" y="48226"/>
            <a:ext cx="8893175" cy="657808"/>
          </a:xfrm>
        </p:spPr>
        <p:txBody>
          <a:bodyPr>
            <a:normAutofit/>
          </a:bodyPr>
          <a:lstStyle/>
          <a:p>
            <a:pPr marL="457200" indent="-457200" algn="ctr" defTabSz="914400">
              <a:spcBef>
                <a:spcPts val="600"/>
              </a:spcBef>
              <a:buFontTx/>
              <a:buNone/>
              <a:defRPr/>
            </a:pPr>
            <a:r>
              <a:rPr lang="en-GB" altLang="en-US" sz="3600" b="1" dirty="0">
                <a:solidFill>
                  <a:srgbClr val="0070C0"/>
                </a:solidFill>
                <a:sym typeface="Symbol" pitchFamily="18" charset="2"/>
              </a:rPr>
              <a:t>Why are splinters so useful?</a:t>
            </a:r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498DC12E-035A-30B1-80E1-FD12A1047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87" y="3375242"/>
            <a:ext cx="1873250" cy="169655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	A K 4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K Q J 9 8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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8 7 5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	K 5</a:t>
            </a:r>
          </a:p>
        </p:txBody>
      </p:sp>
      <p:sp>
        <p:nvSpPr>
          <p:cNvPr id="65541" name="Text Box 5">
            <a:extLst>
              <a:ext uri="{FF2B5EF4-FFF2-40B4-BE49-F238E27FC236}">
                <a16:creationId xmlns:a16="http://schemas.microsoft.com/office/drawing/2014/main" id="{D529AD6F-5245-5D29-C69B-C7611D298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862" y="3360759"/>
            <a:ext cx="2520950" cy="169655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	6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A 7 6 2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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	Q J 10 9 6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§"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A J 2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§"/>
              <a:tabLst/>
              <a:defRPr/>
            </a:pPr>
            <a:endParaRPr kumimoji="0" lang="en-GB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65542" name="Rectangle 6">
            <a:extLst>
              <a:ext uri="{FF2B5EF4-FFF2-40B4-BE49-F238E27FC236}">
                <a16:creationId xmlns:a16="http://schemas.microsoft.com/office/drawing/2014/main" id="{F27D98A8-ECEC-C130-BF58-7922899DE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4614" y="3729335"/>
            <a:ext cx="719137" cy="628763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543" name="Rectangle 7">
            <a:extLst>
              <a:ext uri="{FF2B5EF4-FFF2-40B4-BE49-F238E27FC236}">
                <a16:creationId xmlns:a16="http://schemas.microsoft.com/office/drawing/2014/main" id="{CC0A8762-3513-15C8-4864-196988853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437" y="3375241"/>
            <a:ext cx="3222625" cy="1200329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West   	 	East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  1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	             	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3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</a:t>
            </a:r>
            <a:endParaRPr kumimoji="0" lang="en-GB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  <a:sym typeface="Symbol" pitchFamily="18" charset="2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  4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 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	all pass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92B674FE-EFE7-8F9A-22CC-6E18A6B0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938" y="689133"/>
            <a:ext cx="1873250" cy="177996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	8 7 5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K Q J 9 8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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A K 4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	K 5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C725673-1388-C92B-ADEF-4054B8A6C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013" y="674649"/>
            <a:ext cx="2520950" cy="163576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	6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A 7 6 2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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	Q J 10 9 6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	A J 2 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367380A-CF06-7027-1D4C-6888A8F83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2765" y="1043226"/>
            <a:ext cx="719137" cy="720725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65B7EBC-4AA1-0390-67A8-9D1A4FCA4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88" y="689132"/>
            <a:ext cx="3222625" cy="156966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 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West   	 East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  1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	             	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 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3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</a:t>
            </a:r>
            <a:endParaRPr kumimoji="0" lang="en-GB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  <a:sym typeface="Symbol" pitchFamily="18" charset="2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  4NT	   	 5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  6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 </a:t>
            </a: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		all pass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4FB977-9A7A-A6EA-D9E4-CD1E49DB6CFD}"/>
              </a:ext>
            </a:extLst>
          </p:cNvPr>
          <p:cNvSpPr txBox="1"/>
          <p:nvPr/>
        </p:nvSpPr>
        <p:spPr>
          <a:xfrm>
            <a:off x="110987" y="2317325"/>
            <a:ext cx="88931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0" defTabSz="914400">
              <a:spcBef>
                <a:spcPts val="600"/>
              </a:spcBef>
              <a:defRPr/>
            </a:pP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1</a:t>
            </a:r>
            <a:r>
              <a:rPr kumimoji="0" lang="en-GB" altLang="en-US" sz="22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st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example: West knows their partner’s singleton 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 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controls their potential 3 small losers in </a:t>
            </a:r>
            <a:r>
              <a:rPr lang="en-GB" altLang="en-US" sz="2200" b="1" dirty="0">
                <a:solidFill>
                  <a:prstClr val="black"/>
                </a:solidFill>
                <a:sym typeface="Symbol" pitchFamily="18" charset="2"/>
              </a:rPr>
              <a:t></a:t>
            </a:r>
            <a:r>
              <a:rPr lang="en-GB" altLang="en-US" sz="2200" dirty="0">
                <a:solidFill>
                  <a:prstClr val="black"/>
                </a:solidFill>
                <a:sym typeface="Symbol" pitchFamily="18" charset="2"/>
              </a:rPr>
              <a:t>s, 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so they successfully look for a small slam reaching 6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</a:t>
            </a:r>
            <a:endParaRPr kumimoji="0" lang="en-GB" alt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  <a:sym typeface="Symbol" pitchFamily="18" charset="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084C98-6425-481F-BC46-CA7F761C645A}"/>
              </a:ext>
            </a:extLst>
          </p:cNvPr>
          <p:cNvSpPr txBox="1"/>
          <p:nvPr/>
        </p:nvSpPr>
        <p:spPr>
          <a:xfrm>
            <a:off x="186063" y="4867411"/>
            <a:ext cx="8893175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lvl="0" defTabSz="914400">
              <a:spcBef>
                <a:spcPts val="600"/>
              </a:spcBef>
              <a:defRPr/>
            </a:pP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en-GB" altLang="en-US" sz="22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nd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  <a:sym typeface="Symbol" pitchFamily="18" charset="2"/>
              </a:rPr>
              <a:t> example: West can see partner’s singleton 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duplicates the value of their </a:t>
            </a:r>
            <a:r>
              <a:rPr lang="en-GB" altLang="en-US" sz="2200" b="1" dirty="0">
                <a:solidFill>
                  <a:prstClr val="black"/>
                </a:solidFill>
                <a:sym typeface="Symbol" pitchFamily="18" charset="2"/>
              </a:rPr>
              <a:t>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K, so they sign off in 4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. Note that, if they were to look for slam, even 5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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 can be defeated on a </a:t>
            </a:r>
            <a:r>
              <a:rPr kumimoji="0" lang="en-GB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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 lead after </a:t>
            </a:r>
            <a:r>
              <a:rPr lang="en-GB" altLang="en-US" sz="2200" b="1" dirty="0">
                <a:solidFill>
                  <a:srgbClr val="FF0000"/>
                </a:solidFill>
                <a:sym typeface="Symbol" pitchFamily="18" charset="2"/>
              </a:rPr>
              <a:t>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A, </a:t>
            </a:r>
            <a:r>
              <a:rPr lang="en-GB" altLang="en-US" sz="2200" b="1" dirty="0">
                <a:solidFill>
                  <a:srgbClr val="FF0000"/>
                </a:solidFill>
                <a:sym typeface="Symbol" pitchFamily="18" charset="2"/>
              </a:rPr>
              <a:t>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K and a </a:t>
            </a:r>
            <a:r>
              <a:rPr lang="en-GB" altLang="en-US" sz="2200" b="1" dirty="0">
                <a:solidFill>
                  <a:srgbClr val="FF0000"/>
                </a:solidFill>
                <a:sym typeface="Symbol" pitchFamily="18" charset="2"/>
              </a:rPr>
              <a:t></a:t>
            </a:r>
            <a:r>
              <a:rPr kumimoji="0" lang="en-GB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Symbol" pitchFamily="18" charset="2"/>
              </a:rPr>
              <a:t> ruff.</a:t>
            </a:r>
            <a:endParaRPr kumimoji="0" lang="en-GB" altLang="en-US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244986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  <p:bldP spid="65541" grpId="0"/>
      <p:bldP spid="65542" grpId="0" animBg="1"/>
      <p:bldP spid="65543" grpId="0" animBg="1"/>
      <p:bldP spid="6" grpId="0"/>
      <p:bldP spid="7" grpId="0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7766" y="165010"/>
            <a:ext cx="6477000" cy="1008112"/>
          </a:xfrm>
        </p:spPr>
        <p:txBody>
          <a:bodyPr/>
          <a:lstStyle/>
          <a:p>
            <a:r>
              <a:rPr lang="en-NZ" dirty="0">
                <a:solidFill>
                  <a:srgbClr val="0070C0"/>
                </a:solidFill>
                <a:latin typeface="+mn-lt"/>
              </a:rPr>
              <a:t>Splinters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813" y="908720"/>
            <a:ext cx="8636508" cy="5256584"/>
          </a:xfrm>
        </p:spPr>
        <p:txBody>
          <a:bodyPr/>
          <a:lstStyle/>
          <a:p>
            <a:r>
              <a:rPr lang="en-NZ" sz="2800" dirty="0"/>
              <a:t>Once partner has made a splinter, </a:t>
            </a:r>
            <a:r>
              <a:rPr lang="en-NZ" sz="2800" b="1" dirty="0"/>
              <a:t>re-evaluate your  hand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800" dirty="0"/>
              <a:t>Having </a:t>
            </a:r>
            <a:r>
              <a:rPr lang="en-NZ" sz="2800" b="1" dirty="0"/>
              <a:t>3 or 4 small cards opposite a singleton is good </a:t>
            </a:r>
            <a:r>
              <a:rPr lang="en-NZ" sz="2800" dirty="0"/>
              <a:t>- you will be able to ruff them. Your high cards will also be fitting with partner’s honours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800" dirty="0"/>
              <a:t>Honours apart from the Ace, </a:t>
            </a:r>
            <a:r>
              <a:rPr lang="en-NZ" sz="2800" dirty="0" err="1"/>
              <a:t>eg</a:t>
            </a:r>
            <a:r>
              <a:rPr lang="en-NZ" sz="2800" dirty="0"/>
              <a:t> KJ64 opposite a singleton = some </a:t>
            </a:r>
            <a:r>
              <a:rPr lang="en-NZ" sz="2800" b="1" dirty="0"/>
              <a:t>wasted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800" dirty="0"/>
              <a:t>Following a splinter you can </a:t>
            </a:r>
            <a:r>
              <a:rPr lang="en-NZ" sz="2800" b="1" dirty="0"/>
              <a:t>sign off in game with a minimum hand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800" b="1" dirty="0"/>
              <a:t>With slam interest you can use RKCB – 4NT. </a:t>
            </a:r>
            <a:r>
              <a:rPr lang="en-NZ" sz="2800" dirty="0"/>
              <a:t>Cue bidding is another method to investigate slam but will NOT be covered in this lesson</a:t>
            </a:r>
          </a:p>
        </p:txBody>
      </p:sp>
    </p:spTree>
    <p:extLst>
      <p:ext uri="{BB962C8B-B14F-4D97-AF65-F5344CB8AC3E}">
        <p14:creationId xmlns:p14="http://schemas.microsoft.com/office/powerpoint/2010/main" val="169085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79963" y="116632"/>
            <a:ext cx="20380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NZ" sz="4000" b="1" dirty="0">
                <a:solidFill>
                  <a:srgbClr val="0070C0"/>
                </a:solidFill>
              </a:rPr>
              <a:t>Splinters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516" y="829284"/>
            <a:ext cx="8568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/>
              <a:t>1</a:t>
            </a:r>
            <a:r>
              <a:rPr lang="en-NZ" sz="2400" dirty="0">
                <a:sym typeface="Symbol"/>
              </a:rPr>
              <a:t></a:t>
            </a:r>
            <a:r>
              <a:rPr lang="en-NZ" sz="2400" dirty="0"/>
              <a:t> – 4</a:t>
            </a:r>
            <a:r>
              <a:rPr lang="en-NZ" sz="2400" dirty="0">
                <a:sym typeface="Symbol"/>
              </a:rPr>
              <a:t>(splinter agreeing spades)</a:t>
            </a:r>
            <a:r>
              <a:rPr lang="en-NZ" sz="2400" dirty="0"/>
              <a:t>  what do you rebid with:</a:t>
            </a:r>
          </a:p>
          <a:p>
            <a:r>
              <a:rPr lang="en-NZ" sz="2800" dirty="0"/>
              <a:t>  a)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AQJ84		b)	AQJ84	c)	AQJ84		d)	AQJ84</a:t>
            </a:r>
            <a:r>
              <a:rPr lang="en-NZ" sz="2800" dirty="0">
                <a:sym typeface="Symbol"/>
              </a:rPr>
              <a:t>       	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AJ7				QJ7			A652				KQJ9</a:t>
            </a:r>
          </a:p>
          <a:p>
            <a:r>
              <a:rPr lang="en-NZ" sz="2800" dirty="0">
                <a:solidFill>
                  <a:srgbClr val="FF0000"/>
                </a:solidFill>
                <a:sym typeface="Symbol"/>
              </a:rPr>
              <a:t>   	</a:t>
            </a:r>
            <a:r>
              <a:rPr lang="en-NZ" sz="2800" dirty="0"/>
              <a:t>K5				6				85					7</a:t>
            </a:r>
          </a:p>
          <a:p>
            <a:r>
              <a:rPr lang="en-NZ" sz="2800" dirty="0">
                <a:sym typeface="Symbol"/>
              </a:rPr>
              <a:t>     </a:t>
            </a:r>
            <a:r>
              <a:rPr lang="en-NZ" sz="2800" dirty="0"/>
              <a:t>764				KJ96			Q7					A76</a:t>
            </a:r>
          </a:p>
          <a:p>
            <a:r>
              <a:rPr lang="en-NZ" sz="2800" dirty="0"/>
              <a:t>     </a:t>
            </a:r>
            <a:r>
              <a:rPr lang="en-NZ" sz="2400" dirty="0"/>
              <a:t>4NT (RKCB)	       4</a:t>
            </a:r>
            <a:r>
              <a:rPr lang="en-NZ" sz="2400" dirty="0">
                <a:sym typeface="Symbol"/>
              </a:rPr>
              <a:t>-wasted ’s	</a:t>
            </a:r>
            <a:r>
              <a:rPr lang="en-NZ" sz="2400" dirty="0"/>
              <a:t>4</a:t>
            </a:r>
            <a:r>
              <a:rPr lang="en-NZ" sz="2400" dirty="0">
                <a:sym typeface="Symbol"/>
              </a:rPr>
              <a:t>-minimum        4NT(RKCB)</a:t>
            </a:r>
            <a:endParaRPr lang="en-N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b="1" dirty="0"/>
              <a:t>Example auctions:</a:t>
            </a:r>
          </a:p>
          <a:p>
            <a:r>
              <a:rPr lang="en-NZ" sz="2800" dirty="0"/>
              <a:t>	a)1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NZ" sz="2800" dirty="0"/>
              <a:t>	b)	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3</a:t>
            </a:r>
            <a:r>
              <a:rPr lang="en-NZ" sz="2800" dirty="0">
                <a:sym typeface="Symbol"/>
              </a:rPr>
              <a:t> </a:t>
            </a:r>
            <a:r>
              <a:rPr lang="en-NZ" sz="2800" dirty="0"/>
              <a:t>	  c) 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 – 4</a:t>
            </a:r>
            <a:r>
              <a:rPr lang="en-NZ" sz="2800" dirty="0">
                <a:sym typeface="Symbol"/>
              </a:rPr>
              <a:t> </a:t>
            </a:r>
            <a:r>
              <a:rPr lang="en-NZ" sz="2800" dirty="0"/>
              <a:t>		d)	1</a:t>
            </a:r>
            <a:r>
              <a:rPr lang="en-NZ" sz="2800" dirty="0">
                <a:sym typeface="Symbol"/>
              </a:rPr>
              <a:t></a:t>
            </a:r>
            <a:r>
              <a:rPr lang="en-NZ" sz="2800" dirty="0"/>
              <a:t>– 4</a:t>
            </a:r>
            <a:r>
              <a:rPr lang="en-NZ" sz="2800" dirty="0">
                <a:sym typeface="Symbol"/>
              </a:rPr>
              <a:t> 	 	   </a:t>
            </a:r>
            <a:r>
              <a:rPr lang="en-NZ" sz="2800" dirty="0"/>
              <a:t>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4NT		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P		4NT – 5</a:t>
            </a:r>
            <a:r>
              <a:rPr lang="en-NZ" sz="2800" dirty="0">
                <a:sym typeface="Symbol"/>
              </a:rPr>
              <a:t> </a:t>
            </a:r>
            <a:r>
              <a:rPr lang="en-NZ" sz="2800" dirty="0"/>
              <a:t>	    4NT – 5</a:t>
            </a:r>
            <a:r>
              <a:rPr lang="en-NZ" sz="2800" dirty="0">
                <a:sym typeface="Symbol"/>
              </a:rPr>
              <a:t> 	 	   </a:t>
            </a:r>
            <a:r>
              <a:rPr lang="en-NZ" sz="2800" dirty="0"/>
              <a:t>5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NZ" sz="2800" dirty="0"/>
              <a:t> – 6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NZ" sz="2800" dirty="0"/>
              <a:t>						 5</a:t>
            </a:r>
            <a:r>
              <a:rPr lang="en-NZ" sz="2800" dirty="0">
                <a:sym typeface="Symbol"/>
              </a:rPr>
              <a:t> </a:t>
            </a:r>
            <a:r>
              <a:rPr lang="en-NZ" sz="2800" dirty="0"/>
              <a:t>			</a:t>
            </a:r>
            <a:r>
              <a:rPr lang="en-NZ" sz="2800" dirty="0">
                <a:sym typeface="Symbol"/>
              </a:rPr>
              <a:t> 	7</a:t>
            </a:r>
          </a:p>
          <a:p>
            <a:r>
              <a:rPr lang="en-NZ" sz="2400" dirty="0">
                <a:sym typeface="Symbol"/>
              </a:rPr>
              <a:t>Opener minimum 		opener min	 after splinter	     opener asks</a:t>
            </a:r>
          </a:p>
          <a:p>
            <a:r>
              <a:rPr lang="en-NZ" sz="2400" dirty="0">
                <a:sym typeface="Symbol"/>
              </a:rPr>
              <a:t>But responder asks	high enough 	opener asks	     enough for 7</a:t>
            </a:r>
            <a:endParaRPr lang="en-NZ" sz="2400" dirty="0"/>
          </a:p>
        </p:txBody>
      </p:sp>
    </p:spTree>
    <p:extLst>
      <p:ext uri="{BB962C8B-B14F-4D97-AF65-F5344CB8AC3E}">
        <p14:creationId xmlns:p14="http://schemas.microsoft.com/office/powerpoint/2010/main" val="85248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9895" y="332656"/>
            <a:ext cx="6408712" cy="792088"/>
          </a:xfrm>
        </p:spPr>
        <p:txBody>
          <a:bodyPr/>
          <a:lstStyle/>
          <a:p>
            <a:r>
              <a:rPr lang="en-NZ" dirty="0">
                <a:solidFill>
                  <a:srgbClr val="0070C0"/>
                </a:solidFill>
                <a:latin typeface="+mn-lt"/>
              </a:rPr>
              <a:t>Splinters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335343" y="1196752"/>
            <a:ext cx="8636508" cy="51952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However, if a new suit at the 2 or 3-level would be natural and forcing (</a:t>
            </a:r>
            <a:r>
              <a:rPr lang="en-US" sz="2800" dirty="0" err="1"/>
              <a:t>eg</a:t>
            </a:r>
            <a:r>
              <a:rPr lang="en-US" sz="2800" dirty="0"/>
              <a:t>: reverse bid) </a:t>
            </a:r>
            <a:r>
              <a:rPr lang="en-US" sz="2800" b="1" dirty="0">
                <a:solidFill>
                  <a:srgbClr val="0070C0"/>
                </a:solidFill>
              </a:rPr>
              <a:t>then a single jump is a splinter</a:t>
            </a:r>
          </a:p>
          <a:p>
            <a:r>
              <a:rPr lang="en-US" sz="2800" dirty="0"/>
              <a:t>a)	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US" sz="2800" dirty="0"/>
              <a:t> – 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 </a:t>
            </a:r>
            <a:r>
              <a:rPr lang="en-US" sz="2800" dirty="0"/>
              <a:t>						</a:t>
            </a:r>
          </a:p>
          <a:p>
            <a:r>
              <a:rPr lang="en-US" sz="2800" dirty="0"/>
              <a:t>   	3</a:t>
            </a:r>
            <a:r>
              <a:rPr lang="en-NZ" sz="2800" dirty="0">
                <a:sym typeface="Symbol"/>
              </a:rPr>
              <a:t> ….</a:t>
            </a:r>
            <a:r>
              <a:rPr lang="en-US" sz="2800" dirty="0"/>
              <a:t>(2</a:t>
            </a:r>
            <a:r>
              <a:rPr lang="en-NZ" sz="2800" dirty="0">
                <a:sym typeface="Symbol"/>
              </a:rPr>
              <a:t></a:t>
            </a:r>
            <a:r>
              <a:rPr lang="en-US" sz="2800" dirty="0"/>
              <a:t> would be natural, GF reverse after 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US" sz="2800" dirty="0"/>
              <a:t>)</a:t>
            </a:r>
          </a:p>
          <a:p>
            <a:r>
              <a:rPr lang="en-US" sz="2800" dirty="0"/>
              <a:t>b)	1</a:t>
            </a:r>
            <a:r>
              <a:rPr lang="en-NZ" sz="2800" dirty="0">
                <a:sym typeface="Symbol"/>
              </a:rPr>
              <a:t></a:t>
            </a:r>
            <a:r>
              <a:rPr lang="en-US" sz="2800" dirty="0"/>
              <a:t> – 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   	4</a:t>
            </a:r>
            <a:r>
              <a:rPr lang="en-NZ" sz="2800" dirty="0">
                <a:sym typeface="Symbol"/>
              </a:rPr>
              <a:t></a:t>
            </a:r>
            <a:r>
              <a:rPr lang="en-US" sz="2800" dirty="0"/>
              <a:t>	 ….(3</a:t>
            </a:r>
            <a:r>
              <a:rPr lang="en-NZ" sz="2800" dirty="0">
                <a:sym typeface="Symbol"/>
              </a:rPr>
              <a:t></a:t>
            </a:r>
            <a:r>
              <a:rPr lang="en-US" sz="2800" dirty="0"/>
              <a:t> would be natural, GF)</a:t>
            </a:r>
          </a:p>
          <a:p>
            <a:r>
              <a:rPr lang="en-US" sz="2800" dirty="0"/>
              <a:t>c)	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US" sz="2800" dirty="0"/>
              <a:t> – 1</a:t>
            </a:r>
            <a:r>
              <a:rPr lang="en-NZ" sz="2800" dirty="0">
                <a:sym typeface="Symbol"/>
              </a:rPr>
              <a:t> </a:t>
            </a:r>
          </a:p>
          <a:p>
            <a:r>
              <a:rPr lang="en-US" sz="2800" dirty="0"/>
              <a:t>	2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</a:t>
            </a:r>
            <a:r>
              <a:rPr lang="en-US" sz="2800" dirty="0"/>
              <a:t> – 4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US" sz="2800" dirty="0"/>
              <a:t> ….(3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</a:t>
            </a:r>
            <a:r>
              <a:rPr lang="en-US" sz="2800" dirty="0"/>
              <a:t> would be natural, GF)</a:t>
            </a:r>
          </a:p>
          <a:p>
            <a:r>
              <a:rPr lang="en-US" sz="2800" dirty="0"/>
              <a:t>d) 	1</a:t>
            </a:r>
            <a:r>
              <a:rPr lang="en-NZ" sz="2800" dirty="0">
                <a:sym typeface="Symbol"/>
              </a:rPr>
              <a:t></a:t>
            </a:r>
            <a:r>
              <a:rPr lang="en-US" sz="2800" dirty="0"/>
              <a:t> – 1</a:t>
            </a:r>
            <a:r>
              <a:rPr lang="en-NZ" sz="2800" dirty="0">
                <a:solidFill>
                  <a:srgbClr val="FF0000"/>
                </a:solidFill>
                <a:sym typeface="Symbol"/>
              </a:rPr>
              <a:t> </a:t>
            </a:r>
            <a:r>
              <a:rPr lang="en-US" sz="2800" dirty="0"/>
              <a:t>	</a:t>
            </a:r>
          </a:p>
          <a:p>
            <a:r>
              <a:rPr lang="en-US" sz="2800" dirty="0"/>
              <a:t>	2</a:t>
            </a:r>
            <a:r>
              <a:rPr lang="en-NZ" sz="2800" dirty="0">
                <a:sym typeface="Symbol"/>
              </a:rPr>
              <a:t></a:t>
            </a:r>
            <a:r>
              <a:rPr lang="en-US" sz="2800" dirty="0"/>
              <a:t> ….</a:t>
            </a:r>
            <a:r>
              <a:rPr lang="en-US" sz="2800" b="1" dirty="0">
                <a:solidFill>
                  <a:srgbClr val="56B2DB"/>
                </a:solidFill>
              </a:rPr>
              <a:t> </a:t>
            </a:r>
            <a:r>
              <a:rPr lang="en-US" sz="2800" b="1" dirty="0">
                <a:solidFill>
                  <a:srgbClr val="0070C0"/>
                </a:solidFill>
              </a:rPr>
              <a:t>IS NOT A SPLINTER – it’s a strong hand</a:t>
            </a:r>
            <a:r>
              <a:rPr lang="en-US" sz="2800" dirty="0"/>
              <a:t>, 18-19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93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NZ Bridge">
      <a:dk1>
        <a:srgbClr val="000000"/>
      </a:dk1>
      <a:lt1>
        <a:srgbClr val="FFFFFF"/>
      </a:lt1>
      <a:dk2>
        <a:srgbClr val="182C58"/>
      </a:dk2>
      <a:lt2>
        <a:srgbClr val="FFFFF2"/>
      </a:lt2>
      <a:accent1>
        <a:srgbClr val="5EA23E"/>
      </a:accent1>
      <a:accent2>
        <a:srgbClr val="661A4E"/>
      </a:accent2>
      <a:accent3>
        <a:srgbClr val="4C9FC2"/>
      </a:accent3>
      <a:accent4>
        <a:srgbClr val="661A4E"/>
      </a:accent4>
      <a:accent5>
        <a:srgbClr val="4C9FC2"/>
      </a:accent5>
      <a:accent6>
        <a:srgbClr val="FF830D"/>
      </a:accent6>
      <a:hlink>
        <a:srgbClr val="4C9FC2"/>
      </a:hlink>
      <a:folHlink>
        <a:srgbClr val="5EA2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NZBridge - Copy</Template>
  <TotalTime>2160</TotalTime>
  <Words>1131</Words>
  <Application>Microsoft Office PowerPoint</Application>
  <PresentationFormat>On-screen Show (4:3)</PresentationFormat>
  <Paragraphs>91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Big Shoulders Display Bold</vt:lpstr>
      <vt:lpstr>Calibri</vt:lpstr>
      <vt:lpstr>Calibri Light</vt:lpstr>
      <vt:lpstr>Symbol</vt:lpstr>
      <vt:lpstr>Office Theme</vt:lpstr>
      <vt:lpstr>1_Office Theme</vt:lpstr>
      <vt:lpstr>Acrobat Document</vt:lpstr>
      <vt:lpstr>Roman Key Card Blackwood and Splinter Bids</vt:lpstr>
      <vt:lpstr>PowerPoint Presentation</vt:lpstr>
      <vt:lpstr>PowerPoint Presentation</vt:lpstr>
      <vt:lpstr>PowerPoint Presentation</vt:lpstr>
      <vt:lpstr>Splinters</vt:lpstr>
      <vt:lpstr>PowerPoint Presentation</vt:lpstr>
      <vt:lpstr>Splinters</vt:lpstr>
      <vt:lpstr>PowerPoint Presentation</vt:lpstr>
      <vt:lpstr>Splinters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Nick Saunders</cp:lastModifiedBy>
  <cp:revision>54</cp:revision>
  <cp:lastPrinted>2025-09-30T03:34:11Z</cp:lastPrinted>
  <dcterms:created xsi:type="dcterms:W3CDTF">2025-09-06T00:01:06Z</dcterms:created>
  <dcterms:modified xsi:type="dcterms:W3CDTF">2025-10-03T19:39:59Z</dcterms:modified>
</cp:coreProperties>
</file>